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</p:sldIdLst>
  <p:sldSz cx="18288000" cy="10287000"/>
  <p:notesSz cx="6858000" cy="9144000"/>
  <p:embeddedFontLst>
    <p:embeddedFont>
      <p:font typeface="Helvetica World" panose="020B0604020202020204" charset="-128"/>
      <p:regular r:id="rId14"/>
    </p:embeddedFont>
    <p:embeddedFont>
      <p:font typeface="Helvetica World Bold" panose="020B0604020202020204" charset="-128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eorgia Pro Condensed" panose="020B0604020202020204" charset="0"/>
      <p:regular r:id="rId20"/>
    </p:embeddedFont>
    <p:embeddedFont>
      <p:font typeface="IBM Plex Sans" panose="020B060402020202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85" autoAdjust="0"/>
  </p:normalViewPr>
  <p:slideViewPr>
    <p:cSldViewPr snapToGrid="0">
      <p:cViewPr varScale="1">
        <p:scale>
          <a:sx n="54" d="100"/>
          <a:sy n="54" d="100"/>
        </p:scale>
        <p:origin x="75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5D23D3-9AB4-FA09-3D12-72D6E1DB01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C24FC8-FCB6-3124-C5D7-C211484A16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DADF0-695D-4864-98A2-7B5FA6AD4D41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E7CC4-A9B0-1D37-2FA5-529C3EAF05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2A2DC-2A07-1A87-C6D8-7AA4015A37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7E85E-3679-43AB-8A7F-A2A82B32E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38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837EB-F2CD-43D0-9101-803215865960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9E078-0BFA-4256-8B46-D2E9FAAD3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984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9E078-0BFA-4256-8B46-D2E9FAAD3D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9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9E078-0BFA-4256-8B46-D2E9FAAD3D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40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9E078-0BFA-4256-8B46-D2E9FAAD3D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6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EABF-5A6E-46E9-952A-9154379E6DAE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CE48A-C25D-44E7-9B0E-6689821AA748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45EFB-505B-4351-91A1-3D7660CAE23E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A76E-C9B3-4F1B-B65C-439334E15553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6737-1004-4A5B-B0FC-5397D2CD8FD9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712B-090C-4D3F-A855-5E833E33D4E3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3FF9-A1BA-40B1-9DAF-4031BEC18926}" type="datetime1">
              <a:rPr lang="en-US" smtClean="0"/>
              <a:t>2/15/2026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2856-9D3B-4866-862C-5C76BC086683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9F5D-C220-4637-AA3C-A800E4D6AE89}" type="datetime1">
              <a:rPr lang="en-US" smtClean="0"/>
              <a:t>2/15/2026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14EE-9C95-4BB7-8A66-5A8163579F1F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29B83-95AE-4D8E-9C32-46A8C509FBCD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109D4-7E44-4A81-8A38-4DDEDE12C5C1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7225"/>
            <a:ext cx="11144249" cy="10249775"/>
            <a:chOff x="4050" y="47424"/>
            <a:chExt cx="942452" cy="838375"/>
          </a:xfrm>
        </p:grpSpPr>
        <p:sp>
          <p:nvSpPr>
            <p:cNvPr id="3" name="Freeform 3"/>
            <p:cNvSpPr/>
            <p:nvPr/>
          </p:nvSpPr>
          <p:spPr>
            <a:xfrm>
              <a:off x="4050" y="47424"/>
              <a:ext cx="942452" cy="838375"/>
            </a:xfrm>
            <a:custGeom>
              <a:avLst/>
              <a:gdLst/>
              <a:ahLst/>
              <a:cxnLst/>
              <a:rect l="l" t="t" r="r" b="b"/>
              <a:pathLst>
                <a:path w="963348" h="885799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02062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75380" y="1385887"/>
            <a:ext cx="9540184" cy="3544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4956"/>
              </a:lnSpc>
            </a:pPr>
            <a:r>
              <a:rPr lang="en-US" sz="14956" u="none" strike="noStrike" spc="-523" dirty="0" err="1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SafeHire</a:t>
            </a:r>
            <a:r>
              <a:rPr lang="en-US" sz="14956" u="none" strike="noStrike" spc="-523" dirty="0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</a:t>
            </a:r>
          </a:p>
          <a:p>
            <a:pPr marL="0" lvl="0" indent="0" algn="l">
              <a:lnSpc>
                <a:spcPts val="14956"/>
              </a:lnSpc>
            </a:pPr>
            <a:r>
              <a:rPr lang="en-US" sz="6000" spc="-523" dirty="0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            </a:t>
            </a:r>
            <a:r>
              <a:rPr lang="en-US" sz="5400" u="none" strike="noStrike" spc="-523" dirty="0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AI  Powered  Service  Hiring   Platform</a:t>
            </a:r>
          </a:p>
        </p:txBody>
      </p:sp>
      <p:sp>
        <p:nvSpPr>
          <p:cNvPr id="8" name="Freeform 8"/>
          <p:cNvSpPr/>
          <p:nvPr/>
        </p:nvSpPr>
        <p:spPr>
          <a:xfrm rot="-3117037">
            <a:off x="8947742" y="765609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D9C373A-B4D2-21CF-CDB7-89DB12FE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6736" y="9453844"/>
            <a:ext cx="7820507" cy="527924"/>
          </a:xfrm>
        </p:spPr>
        <p:txBody>
          <a:bodyPr/>
          <a:lstStyle/>
          <a:p>
            <a:r>
              <a:rPr lang="en-US" sz="1800" b="1" dirty="0"/>
              <a:t>Group-07 (Nawsin Hossain </a:t>
            </a:r>
            <a:r>
              <a:rPr lang="en-US" sz="1800" b="1" dirty="0" err="1"/>
              <a:t>Barta</a:t>
            </a:r>
            <a:r>
              <a:rPr lang="en-US" sz="1800" b="1" dirty="0"/>
              <a:t>, </a:t>
            </a:r>
            <a:r>
              <a:rPr lang="en-US" sz="1800" b="1" dirty="0" err="1"/>
              <a:t>Nafia</a:t>
            </a:r>
            <a:r>
              <a:rPr lang="en-US" sz="1800" b="1" dirty="0"/>
              <a:t> Haque </a:t>
            </a:r>
            <a:r>
              <a:rPr lang="en-US" sz="1800" b="1" dirty="0" err="1"/>
              <a:t>Muskan</a:t>
            </a:r>
            <a:r>
              <a:rPr lang="en-US" sz="1800" b="1" dirty="0"/>
              <a:t>, Md. Zarif Hossain </a:t>
            </a:r>
            <a:r>
              <a:rPr lang="en-US" sz="1800" b="1" dirty="0" err="1"/>
              <a:t>Alvi</a:t>
            </a:r>
            <a:r>
              <a:rPr lang="en-US" sz="1800" b="1" dirty="0"/>
              <a:t> and </a:t>
            </a:r>
            <a:r>
              <a:rPr lang="en-US" sz="1800" b="1" dirty="0" err="1"/>
              <a:t>Afridur</a:t>
            </a:r>
            <a:r>
              <a:rPr lang="en-US" sz="1800" b="1" dirty="0"/>
              <a:t> Rahman Khan </a:t>
            </a:r>
            <a:r>
              <a:rPr lang="en-US" sz="1800" b="1" dirty="0" err="1"/>
              <a:t>Mim</a:t>
            </a:r>
            <a:r>
              <a:rPr lang="en-US" sz="1800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563EB8-5EC2-AB66-C1A4-C7930944126C}"/>
              </a:ext>
            </a:extLst>
          </p:cNvPr>
          <p:cNvSpPr txBox="1"/>
          <p:nvPr/>
        </p:nvSpPr>
        <p:spPr>
          <a:xfrm>
            <a:off x="975864" y="5834938"/>
            <a:ext cx="8382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IBM Plex Sans" panose="020B0604020202020204" charset="0"/>
              </a:rPr>
              <a:t>Making service worker hiring safer, smarter, and more trustworthy through verified digital solutions.</a:t>
            </a:r>
            <a:endParaRPr lang="en-US" sz="3200" dirty="0">
              <a:solidFill>
                <a:schemeClr val="bg1"/>
              </a:solidFill>
              <a:latin typeface="IBM Plex Sans" panose="020B0604020202020204" charset="0"/>
              <a:ea typeface="IBM Plex Sans"/>
              <a:cs typeface="IBM Plex Sans"/>
              <a:sym typeface="IBM Plex Sans"/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6C3F03-7E1A-4E5F-9157-0372948D7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541" y="330764"/>
            <a:ext cx="6630880" cy="96254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858125" cy="10287000"/>
            <a:chOff x="0" y="0"/>
            <a:chExt cx="1031988" cy="1350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1988" cy="1350966"/>
            </a:xfrm>
            <a:custGeom>
              <a:avLst/>
              <a:gdLst/>
              <a:ahLst/>
              <a:cxnLst/>
              <a:rect l="l" t="t" r="r" b="b"/>
              <a:pathLst>
                <a:path w="1031988" h="1350966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E8EFF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356134" y="6883781"/>
            <a:ext cx="6105524" cy="593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40"/>
              </a:lnSpc>
            </a:pPr>
            <a:r>
              <a:rPr lang="en-US" sz="3800" spc="-57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Thank you for your attention!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03759" y="942975"/>
            <a:ext cx="8317491" cy="199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956"/>
              </a:lnSpc>
            </a:pPr>
            <a:r>
              <a:rPr lang="en-US" sz="14956" spc="-523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Conclusion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FC49AA9-BA30-9803-7187-5EE820D27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03759" y="9486900"/>
            <a:ext cx="8691131" cy="546497"/>
          </a:xfrm>
        </p:spPr>
        <p:txBody>
          <a:bodyPr/>
          <a:lstStyle/>
          <a:p>
            <a:r>
              <a:rPr lang="en-US" sz="2000" b="1" dirty="0"/>
              <a:t>Group-07 (Nawsin Hossain </a:t>
            </a:r>
            <a:r>
              <a:rPr lang="en-US" sz="2000" b="1" dirty="0" err="1"/>
              <a:t>Barta</a:t>
            </a:r>
            <a:r>
              <a:rPr lang="en-US" sz="2000" b="1" dirty="0"/>
              <a:t>, </a:t>
            </a:r>
            <a:r>
              <a:rPr lang="en-US" sz="2000" b="1" dirty="0" err="1"/>
              <a:t>Nafia</a:t>
            </a:r>
            <a:r>
              <a:rPr lang="en-US" sz="2000" b="1" dirty="0"/>
              <a:t> Haque </a:t>
            </a:r>
            <a:r>
              <a:rPr lang="en-US" sz="2000" b="1" dirty="0" err="1"/>
              <a:t>Muskan</a:t>
            </a:r>
            <a:r>
              <a:rPr lang="en-US" sz="2000" b="1" dirty="0"/>
              <a:t>, Md. Zarif Hossain </a:t>
            </a:r>
            <a:r>
              <a:rPr lang="en-US" sz="2000" b="1" dirty="0" err="1"/>
              <a:t>Alvi</a:t>
            </a:r>
            <a:r>
              <a:rPr lang="en-US" sz="2000" b="1" dirty="0"/>
              <a:t> and </a:t>
            </a:r>
            <a:r>
              <a:rPr lang="en-US" sz="2000" b="1" dirty="0" err="1"/>
              <a:t>Afridur</a:t>
            </a:r>
            <a:r>
              <a:rPr lang="en-US" sz="2000" b="1" dirty="0"/>
              <a:t> Rahman Khan </a:t>
            </a:r>
            <a:r>
              <a:rPr lang="en-US" sz="2000" b="1" dirty="0" err="1"/>
              <a:t>Mim</a:t>
            </a:r>
            <a:r>
              <a:rPr lang="en-US" sz="2000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33F69-427C-DDEA-6ECE-25657D093C80}"/>
              </a:ext>
            </a:extLst>
          </p:cNvPr>
          <p:cNvSpPr txBox="1"/>
          <p:nvPr/>
        </p:nvSpPr>
        <p:spPr>
          <a:xfrm>
            <a:off x="9525000" y="2942109"/>
            <a:ext cx="74676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err="1">
                <a:solidFill>
                  <a:schemeClr val="bg1"/>
                </a:solidFill>
              </a:rPr>
              <a:t>SafeHire</a:t>
            </a:r>
            <a:r>
              <a:rPr lang="en-US" sz="3200">
                <a:solidFill>
                  <a:schemeClr val="bg1"/>
                </a:solidFill>
              </a:rPr>
              <a:t> enables safe and verified hiring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AI and verification reduce fraud and risk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Employers hire faster and with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Workers get fair and trusted job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The platform makes service hiring simple and secure</a:t>
            </a:r>
          </a:p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32C100-498B-4882-A017-D934FF188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0" y="253602"/>
            <a:ext cx="6519863" cy="9779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20621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00225" y="1562100"/>
            <a:ext cx="12944475" cy="3619500"/>
            <a:chOff x="0" y="0"/>
            <a:chExt cx="17259300" cy="4826000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17259300" cy="1702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400"/>
                </a:lnSpc>
              </a:pPr>
              <a:r>
                <a:rPr lang="en-US" sz="8000" spc="-240">
                  <a:solidFill>
                    <a:srgbClr val="E8EFF7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Risks in Informal Hiring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87687"/>
              <a:ext cx="1725930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Addressing Safety and Efficiency Challenges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59641"/>
              <a:ext cx="13512134" cy="1766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 spc="-37">
                  <a:solidFill>
                    <a:srgbClr val="E8EF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Informal hiring processes often lead to </a:t>
              </a:r>
              <a:r>
                <a:rPr lang="en-US" sz="2499" b="1" spc="-37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significant risks</a:t>
              </a:r>
              <a:r>
                <a:rPr lang="en-US" sz="2499" spc="-37">
                  <a:solidFill>
                    <a:srgbClr val="E8EF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such as fraud and lack of accountability. SafeHire introduces a robust AI solution to enhance safety, verification, and transparency.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3117037">
            <a:off x="16099474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439AD89-4D66-F775-DA70-0448C2E3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750" y="9456174"/>
            <a:ext cx="7848600" cy="844550"/>
          </a:xfrm>
        </p:spPr>
        <p:txBody>
          <a:bodyPr/>
          <a:lstStyle/>
          <a:p>
            <a:r>
              <a:rPr lang="en-US" sz="1800" b="1" dirty="0"/>
              <a:t>Group-07 (Nawsin Hossain </a:t>
            </a:r>
            <a:r>
              <a:rPr lang="en-US" sz="1800" b="1" dirty="0" err="1"/>
              <a:t>Barta</a:t>
            </a:r>
            <a:r>
              <a:rPr lang="en-US" sz="1800" b="1" dirty="0"/>
              <a:t>, </a:t>
            </a:r>
            <a:r>
              <a:rPr lang="en-US" sz="1800" b="1" dirty="0" err="1"/>
              <a:t>Nafia</a:t>
            </a:r>
            <a:r>
              <a:rPr lang="en-US" sz="1800" b="1" dirty="0"/>
              <a:t> Haque </a:t>
            </a:r>
            <a:r>
              <a:rPr lang="en-US" sz="1800" b="1" dirty="0" err="1"/>
              <a:t>Muskan</a:t>
            </a:r>
            <a:r>
              <a:rPr lang="en-US" sz="1800" b="1" dirty="0"/>
              <a:t>, Md. Zarif Hossain </a:t>
            </a:r>
            <a:r>
              <a:rPr lang="en-US" sz="1800" b="1" dirty="0" err="1"/>
              <a:t>Alvi</a:t>
            </a:r>
            <a:r>
              <a:rPr lang="en-US" sz="1800" b="1" dirty="0"/>
              <a:t> and </a:t>
            </a:r>
            <a:r>
              <a:rPr lang="en-US" sz="1800" b="1" dirty="0" err="1"/>
              <a:t>Afridur</a:t>
            </a:r>
            <a:r>
              <a:rPr lang="en-US" sz="1800" b="1" dirty="0"/>
              <a:t> Rahman Khan </a:t>
            </a:r>
            <a:r>
              <a:rPr lang="en-US" sz="1800" b="1" dirty="0" err="1"/>
              <a:t>Mim</a:t>
            </a:r>
            <a:r>
              <a:rPr lang="en-US" sz="1800" b="1" dirty="0"/>
              <a:t>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A1F3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Problems with Offline Hiring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9125" y="3535363"/>
            <a:ext cx="6886575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Offline hiring poses significant risks such as fraud, theft, and lack of accountability. These issues create an inconvenient experience for both employers and potential workers, necessitating the need for a safer solution.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D775D28-5196-A763-AA57-1367B289B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9125" y="9477375"/>
            <a:ext cx="7750739" cy="762000"/>
          </a:xfrm>
        </p:spPr>
        <p:txBody>
          <a:bodyPr/>
          <a:lstStyle/>
          <a:p>
            <a:r>
              <a:rPr lang="en-US" sz="1800" b="1" dirty="0"/>
              <a:t>Group-07 (Nawsin Hossain </a:t>
            </a:r>
            <a:r>
              <a:rPr lang="en-US" sz="1800" b="1" dirty="0" err="1"/>
              <a:t>Barta</a:t>
            </a:r>
            <a:r>
              <a:rPr lang="en-US" sz="1800" b="1" dirty="0"/>
              <a:t>, </a:t>
            </a:r>
            <a:r>
              <a:rPr lang="en-US" sz="1800" b="1" dirty="0" err="1"/>
              <a:t>Nafia</a:t>
            </a:r>
            <a:r>
              <a:rPr lang="en-US" sz="1800" b="1" dirty="0"/>
              <a:t> Haque </a:t>
            </a:r>
            <a:r>
              <a:rPr lang="en-US" sz="1800" b="1" dirty="0" err="1"/>
              <a:t>Muskan</a:t>
            </a:r>
            <a:r>
              <a:rPr lang="en-US" sz="1800" b="1" dirty="0"/>
              <a:t>, Md. Zarif Hossain </a:t>
            </a:r>
            <a:r>
              <a:rPr lang="en-US" sz="1800" b="1" dirty="0" err="1"/>
              <a:t>Alvi</a:t>
            </a:r>
            <a:r>
              <a:rPr lang="en-US" sz="1800" b="1" dirty="0"/>
              <a:t> and </a:t>
            </a:r>
            <a:r>
              <a:rPr lang="en-US" sz="1800" b="1" dirty="0" err="1"/>
              <a:t>Afridur</a:t>
            </a:r>
            <a:r>
              <a:rPr lang="en-US" sz="1800" b="1" dirty="0"/>
              <a:t> Rahman Khan </a:t>
            </a:r>
            <a:r>
              <a:rPr lang="en-US" sz="1800" b="1" dirty="0" err="1"/>
              <a:t>Mim</a:t>
            </a:r>
            <a:r>
              <a:rPr lang="en-US" sz="1300" b="1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1ED9CE-FBCD-425D-8F7F-3F0FEDF77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436" y="342900"/>
            <a:ext cx="6343651" cy="95154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9118" y="3357562"/>
            <a:ext cx="400765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Four-Layer Verification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9118" y="5086350"/>
            <a:ext cx="4007657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implementation of the four-layer verification system will enhance service hiring by ensuring comprehensive checks on potential workers, mitigating risks effectively and efficiently.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81575" y="3357562"/>
            <a:ext cx="4010025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NID Verification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16434" y="3313907"/>
            <a:ext cx="400310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Social Reference Checks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81575" y="5086350"/>
            <a:ext cx="4010025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Utilizing national identification verification, we confirm workers' identities, significantly reducing the chances of hiring unverified and potentially fraudulent individuals in the service industry.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11225" y="5086350"/>
            <a:ext cx="4003106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Conducting social reference checks offers insights into candidates’ reliability and work history, fostering trust between employers and workers before the hiring process is finalized.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96400" y="3357562"/>
            <a:ext cx="380784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 dirty="0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Address Verification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97189" y="5086350"/>
            <a:ext cx="4009236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GPS-based address verification ensures candidates are located where they claim, allowing employers to verify not only the identity but also the physical presence of potential hires.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92968" y="4410075"/>
            <a:ext cx="17607376" cy="0"/>
          </a:xfrm>
          <a:prstGeom prst="line">
            <a:avLst/>
          </a:prstGeom>
          <a:ln w="19050" cap="flat">
            <a:solidFill>
              <a:srgbClr val="E8EFF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669118" y="4248150"/>
            <a:ext cx="323850" cy="323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983154" y="4248150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297189" y="4248150"/>
            <a:ext cx="323850" cy="323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3611225" y="4248150"/>
            <a:ext cx="323850" cy="323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666750" y="809625"/>
            <a:ext cx="169545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Proposed Solution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14B0A2C-5DB4-02D6-91B5-417DA84BF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2845" y="9624552"/>
            <a:ext cx="8458200" cy="463515"/>
          </a:xfrm>
        </p:spPr>
        <p:txBody>
          <a:bodyPr/>
          <a:lstStyle/>
          <a:p>
            <a:r>
              <a:rPr lang="en-US" sz="1800" b="1" dirty="0"/>
              <a:t>Group-07 (Nawsin Hossain </a:t>
            </a:r>
            <a:r>
              <a:rPr lang="en-US" sz="1800" b="1" dirty="0" err="1"/>
              <a:t>Barta</a:t>
            </a:r>
            <a:r>
              <a:rPr lang="en-US" sz="1800" b="1" dirty="0"/>
              <a:t>, </a:t>
            </a:r>
            <a:r>
              <a:rPr lang="en-US" sz="1800" b="1" dirty="0" err="1"/>
              <a:t>Nafia</a:t>
            </a:r>
            <a:r>
              <a:rPr lang="en-US" sz="1800" b="1" dirty="0"/>
              <a:t> Haque </a:t>
            </a:r>
            <a:r>
              <a:rPr lang="en-US" sz="1800" b="1" dirty="0" err="1"/>
              <a:t>Muskan</a:t>
            </a:r>
            <a:r>
              <a:rPr lang="en-US" sz="1800" b="1" dirty="0"/>
              <a:t>, Md. Zarif Hossain </a:t>
            </a:r>
            <a:r>
              <a:rPr lang="en-US" sz="1800" b="1" dirty="0" err="1"/>
              <a:t>Alvi</a:t>
            </a:r>
            <a:r>
              <a:rPr lang="en-US" sz="1800" b="1" dirty="0"/>
              <a:t> </a:t>
            </a:r>
          </a:p>
          <a:p>
            <a:r>
              <a:rPr lang="en-US" sz="1800" b="1" dirty="0"/>
              <a:t>and </a:t>
            </a:r>
            <a:r>
              <a:rPr lang="en-US" sz="1800" b="1" dirty="0" err="1"/>
              <a:t>Afridur</a:t>
            </a:r>
            <a:r>
              <a:rPr lang="en-US" sz="1800" b="1" dirty="0"/>
              <a:t> Rahman Khan </a:t>
            </a:r>
            <a:r>
              <a:rPr lang="en-US" sz="1800" b="1" dirty="0" err="1"/>
              <a:t>Mim</a:t>
            </a:r>
            <a:r>
              <a:rPr lang="en-US" sz="1800" b="1" dirty="0"/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7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20621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00225" y="1562100"/>
            <a:ext cx="13249275" cy="2067009"/>
            <a:chOff x="0" y="0"/>
            <a:chExt cx="17665700" cy="2756012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17665700" cy="1702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400"/>
                </a:lnSpc>
              </a:pPr>
              <a:r>
                <a:rPr lang="en-US" sz="8000" spc="-240">
                  <a:solidFill>
                    <a:srgbClr val="E8EFF7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Key Features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87687"/>
              <a:ext cx="1766570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Innovative Tools for Efficient Hiring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00225" y="5143500"/>
            <a:ext cx="4308497" cy="2930525"/>
            <a:chOff x="0" y="0"/>
            <a:chExt cx="5744662" cy="390736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5744662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 spc="-37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Job Description Generator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60450"/>
              <a:ext cx="5744662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u="none" strike="noStrike" spc="-30">
                  <a:solidFill>
                    <a:srgbClr val="E8EF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The </a:t>
              </a:r>
              <a:r>
                <a:rPr lang="en-US" sz="2000" b="1" u="none" strike="noStrike" spc="-30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AI Job Description Generator</a:t>
              </a:r>
              <a:r>
                <a:rPr lang="en-US" sz="2000" u="none" strike="noStrike" spc="-30">
                  <a:solidFill>
                    <a:srgbClr val="E8EF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simplifies the recruitment process by creating tailored job descriptions that attract the right candidates while saving time and ensuring clarity in expectations.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91388" y="5143500"/>
            <a:ext cx="4010025" cy="3282950"/>
            <a:chOff x="0" y="0"/>
            <a:chExt cx="5346700" cy="437726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5346700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 spc="-37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Smart Matching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60450"/>
              <a:ext cx="5346700" cy="3316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u="none" strike="noStrike" spc="-30">
                  <a:solidFill>
                    <a:srgbClr val="E8EF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Our </a:t>
              </a:r>
              <a:r>
                <a:rPr lang="en-US" sz="2000" b="1" u="none" strike="noStrike" spc="-30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Smart Candidate Matching</a:t>
              </a:r>
              <a:r>
                <a:rPr lang="en-US" sz="2000" u="none" strike="noStrike" spc="-30">
                  <a:solidFill>
                    <a:srgbClr val="E8EF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system utilizes advanced algorithms to connect employers with candidates who possess the right skills and qualifications, enhancing the chances of successful hires significantly.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72950" y="5143500"/>
            <a:ext cx="4010025" cy="3282950"/>
            <a:chOff x="0" y="0"/>
            <a:chExt cx="5346700" cy="437726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5346700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 spc="-37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24/7 AI Support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60450"/>
              <a:ext cx="5346700" cy="3316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u="none" strike="noStrike" spc="-30">
                  <a:solidFill>
                    <a:srgbClr val="E8EF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The </a:t>
              </a:r>
              <a:r>
                <a:rPr lang="en-US" sz="2000" b="1" u="none" strike="noStrike" spc="-30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24/7 AI Chatbot</a:t>
              </a:r>
              <a:r>
                <a:rPr lang="en-US" sz="2000" u="none" strike="noStrike" spc="-30">
                  <a:solidFill>
                    <a:srgbClr val="E8EF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provides immediate assistance to both employers and candidates, answering queries and facilitating communication at any time, ensuring a smoother hiring experience for all parties.</a:t>
              </a:r>
            </a:p>
          </p:txBody>
        </p:sp>
      </p:grpSp>
      <p:sp>
        <p:nvSpPr>
          <p:cNvPr id="18" name="Freeform 18"/>
          <p:cNvSpPr/>
          <p:nvPr/>
        </p:nvSpPr>
        <p:spPr>
          <a:xfrm rot="-3117037">
            <a:off x="16099474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D27A48B-F9EC-D39E-3FED-CC71118A0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1839" y="9683748"/>
            <a:ext cx="8610600" cy="533402"/>
          </a:xfrm>
        </p:spPr>
        <p:txBody>
          <a:bodyPr/>
          <a:lstStyle/>
          <a:p>
            <a:r>
              <a:rPr lang="en-US" sz="1800" b="1" dirty="0"/>
              <a:t>Group-07 (Nawsin Hossain </a:t>
            </a:r>
            <a:r>
              <a:rPr lang="en-US" sz="1800" b="1" dirty="0" err="1"/>
              <a:t>Barta</a:t>
            </a:r>
            <a:r>
              <a:rPr lang="en-US" sz="1800" b="1" dirty="0"/>
              <a:t>, </a:t>
            </a:r>
            <a:r>
              <a:rPr lang="en-US" sz="1800" b="1" dirty="0" err="1"/>
              <a:t>Nafia</a:t>
            </a:r>
            <a:r>
              <a:rPr lang="en-US" sz="1800" b="1" dirty="0"/>
              <a:t> Haque </a:t>
            </a:r>
            <a:r>
              <a:rPr lang="en-US" sz="1800" b="1" dirty="0" err="1"/>
              <a:t>Muskan</a:t>
            </a:r>
            <a:r>
              <a:rPr lang="en-US" sz="1800" b="1" dirty="0"/>
              <a:t>, Md. Zarif Hossain </a:t>
            </a:r>
            <a:r>
              <a:rPr lang="en-US" sz="1800" b="1" dirty="0" err="1"/>
              <a:t>Alvi</a:t>
            </a:r>
            <a:r>
              <a:rPr lang="en-US" sz="1800" b="1" dirty="0"/>
              <a:t>  </a:t>
            </a:r>
          </a:p>
          <a:p>
            <a:r>
              <a:rPr lang="en-US" sz="1800" b="1" dirty="0"/>
              <a:t>And </a:t>
            </a:r>
            <a:r>
              <a:rPr lang="en-US" sz="1800" b="1" dirty="0" err="1"/>
              <a:t>Afridur</a:t>
            </a:r>
            <a:r>
              <a:rPr lang="en-US" sz="1800" b="1" dirty="0"/>
              <a:t> Rahman Khan </a:t>
            </a:r>
            <a:r>
              <a:rPr lang="en-US" sz="1800" b="1" dirty="0" err="1"/>
              <a:t>Mim</a:t>
            </a:r>
            <a:r>
              <a:rPr lang="en-US" sz="1800" b="1" dirty="0"/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666750"/>
            <a:ext cx="4010025" cy="6716121"/>
            <a:chOff x="0" y="0"/>
            <a:chExt cx="698915" cy="11705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915" cy="1170566"/>
            </a:xfrm>
            <a:custGeom>
              <a:avLst/>
              <a:gdLst/>
              <a:ahLst/>
              <a:cxnLst/>
              <a:rect l="l" t="t" r="r" b="b"/>
              <a:pathLst>
                <a:path w="698915" h="1170566">
                  <a:moveTo>
                    <a:pt x="38613" y="0"/>
                  </a:moveTo>
                  <a:lnTo>
                    <a:pt x="660302" y="0"/>
                  </a:lnTo>
                  <a:cubicBezTo>
                    <a:pt x="681627" y="0"/>
                    <a:pt x="698915" y="17288"/>
                    <a:pt x="698915" y="38613"/>
                  </a:cubicBezTo>
                  <a:lnTo>
                    <a:pt x="698915" y="1131953"/>
                  </a:lnTo>
                  <a:cubicBezTo>
                    <a:pt x="698915" y="1142194"/>
                    <a:pt x="694847" y="1152015"/>
                    <a:pt x="687606" y="1159256"/>
                  </a:cubicBezTo>
                  <a:cubicBezTo>
                    <a:pt x="680364" y="1166498"/>
                    <a:pt x="670543" y="1170566"/>
                    <a:pt x="660302" y="1170566"/>
                  </a:cubicBezTo>
                  <a:lnTo>
                    <a:pt x="38613" y="1170566"/>
                  </a:lnTo>
                  <a:cubicBezTo>
                    <a:pt x="17288" y="1170566"/>
                    <a:pt x="0" y="1153278"/>
                    <a:pt x="0" y="1131953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t="-279" b="-27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3611225" y="666750"/>
            <a:ext cx="4010025" cy="6716121"/>
            <a:chOff x="0" y="0"/>
            <a:chExt cx="698915" cy="11705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8915" cy="1170566"/>
            </a:xfrm>
            <a:custGeom>
              <a:avLst/>
              <a:gdLst/>
              <a:ahLst/>
              <a:cxnLst/>
              <a:rect l="l" t="t" r="r" b="b"/>
              <a:pathLst>
                <a:path w="698915" h="1170566">
                  <a:moveTo>
                    <a:pt x="38613" y="0"/>
                  </a:moveTo>
                  <a:lnTo>
                    <a:pt x="660302" y="0"/>
                  </a:lnTo>
                  <a:cubicBezTo>
                    <a:pt x="681627" y="0"/>
                    <a:pt x="698915" y="17288"/>
                    <a:pt x="698915" y="38613"/>
                  </a:cubicBezTo>
                  <a:lnTo>
                    <a:pt x="698915" y="1131953"/>
                  </a:lnTo>
                  <a:cubicBezTo>
                    <a:pt x="698915" y="1142194"/>
                    <a:pt x="694847" y="1152015"/>
                    <a:pt x="687606" y="1159256"/>
                  </a:cubicBezTo>
                  <a:cubicBezTo>
                    <a:pt x="680364" y="1166498"/>
                    <a:pt x="670543" y="1170566"/>
                    <a:pt x="660302" y="1170566"/>
                  </a:cubicBezTo>
                  <a:lnTo>
                    <a:pt x="38613" y="1170566"/>
                  </a:lnTo>
                  <a:cubicBezTo>
                    <a:pt x="17288" y="1170566"/>
                    <a:pt x="0" y="1153278"/>
                    <a:pt x="0" y="1131953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4"/>
              <a:stretch>
                <a:fillRect t="-279" b="-27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7858125" cy="10287000"/>
            <a:chOff x="0" y="0"/>
            <a:chExt cx="206963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9630" cy="2709333"/>
            </a:xfrm>
            <a:custGeom>
              <a:avLst/>
              <a:gdLst/>
              <a:ahLst/>
              <a:cxnLst/>
              <a:rect l="l" t="t" r="r" b="b"/>
              <a:pathLst>
                <a:path w="2069630" h="2709333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80BD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6963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96400" y="7822406"/>
            <a:ext cx="2876552" cy="1345729"/>
            <a:chOff x="0" y="-9525"/>
            <a:chExt cx="3835403" cy="179430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3835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4400" b="1" spc="-42" dirty="0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Frontend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" y="993452"/>
              <a:ext cx="3835400" cy="791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68"/>
                </a:lnSpc>
                <a:spcBef>
                  <a:spcPct val="0"/>
                </a:spcBef>
              </a:pP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"/>
                </a:rPr>
                <a:t>Built using </a:t>
              </a: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 Bold"/>
                </a:rPr>
                <a:t>React.js</a:t>
              </a: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"/>
                </a:rPr>
                <a:t> for a responsive UI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11225" y="7858029"/>
            <a:ext cx="2876550" cy="1603055"/>
            <a:chOff x="0" y="-9525"/>
            <a:chExt cx="3835400" cy="213740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3835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4400" b="1" spc="-42" dirty="0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Backend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43284"/>
              <a:ext cx="3835400" cy="1184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68"/>
                </a:lnSpc>
                <a:spcBef>
                  <a:spcPct val="0"/>
                </a:spcBef>
              </a:pP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"/>
                </a:rPr>
                <a:t>Employs </a:t>
              </a: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 Bold"/>
                </a:rPr>
                <a:t>Node.js</a:t>
              </a: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"/>
                </a:rPr>
                <a:t> and </a:t>
              </a: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 Bold"/>
                </a:rPr>
                <a:t>Python</a:t>
              </a: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"/>
                </a:rPr>
                <a:t> for efficient processing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66750" y="733425"/>
            <a:ext cx="7021245" cy="337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spc="-240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SafeHire Technology Stack Overview</a:t>
            </a:r>
          </a:p>
        </p:txBody>
      </p:sp>
      <p:sp>
        <p:nvSpPr>
          <p:cNvPr id="16" name="Freeform 16"/>
          <p:cNvSpPr/>
          <p:nvPr/>
        </p:nvSpPr>
        <p:spPr>
          <a:xfrm>
            <a:off x="708153" y="7606302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E393F25-1D81-76C7-7F9D-C049715F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9558337"/>
            <a:ext cx="7858125" cy="768350"/>
          </a:xfrm>
        </p:spPr>
        <p:txBody>
          <a:bodyPr/>
          <a:lstStyle/>
          <a:p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Group-07 (Nawsin Hossain </a:t>
            </a:r>
            <a:r>
              <a:rPr lang="en-US" sz="1800" b="1" dirty="0" err="1">
                <a:solidFill>
                  <a:schemeClr val="tx2">
                    <a:lumMod val="50000"/>
                  </a:schemeClr>
                </a:solidFill>
              </a:rPr>
              <a:t>Barta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800" b="1" dirty="0" err="1">
                <a:solidFill>
                  <a:schemeClr val="tx2">
                    <a:lumMod val="50000"/>
                  </a:schemeClr>
                </a:solidFill>
              </a:rPr>
              <a:t>Nafia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 Haque </a:t>
            </a:r>
            <a:r>
              <a:rPr lang="en-US" sz="1800" b="1" dirty="0" err="1">
                <a:solidFill>
                  <a:schemeClr val="tx2">
                    <a:lumMod val="50000"/>
                  </a:schemeClr>
                </a:solidFill>
              </a:rPr>
              <a:t>Muskan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, Md. Zarif Hossain </a:t>
            </a:r>
            <a:r>
              <a:rPr lang="en-US" sz="1800" b="1" dirty="0" err="1">
                <a:solidFill>
                  <a:schemeClr val="tx2">
                    <a:lumMod val="50000"/>
                  </a:schemeClr>
                </a:solidFill>
              </a:rPr>
              <a:t>Alvi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 and </a:t>
            </a:r>
            <a:r>
              <a:rPr lang="en-US" sz="1800" b="1" dirty="0" err="1">
                <a:solidFill>
                  <a:schemeClr val="tx2">
                    <a:lumMod val="50000"/>
                  </a:schemeClr>
                </a:solidFill>
              </a:rPr>
              <a:t>Afridur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 Rahman Khan </a:t>
            </a:r>
            <a:r>
              <a:rPr lang="en-US" sz="1800" b="1" dirty="0" err="1">
                <a:solidFill>
                  <a:schemeClr val="tx2">
                    <a:lumMod val="50000"/>
                  </a:schemeClr>
                </a:solidFill>
              </a:rPr>
              <a:t>Mim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9118" y="2957512"/>
            <a:ext cx="4007657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Core Platform Development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9118" y="5086350"/>
            <a:ext cx="4007657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project will commence with the development of the core platform, focusing on essential functionalities to ensure a smooth user experience and secure hiring processes.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81575" y="3357562"/>
            <a:ext cx="4010025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Verification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16434" y="3313907"/>
            <a:ext cx="4003106" cy="35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 dirty="0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Testing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81575" y="5086350"/>
            <a:ext cx="4010025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During this phase, the multi-layer verification system will be implemented, ensuring the integrity of worker profiles and establishing a robust platform for secure hiring.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11225" y="5086350"/>
            <a:ext cx="4003106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Finally, rigorous testing will be conducted to fine-tune the platform, followed by the official launch, marking the start of SafeHire's operations in the service hiring industry.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96400" y="3357562"/>
            <a:ext cx="380784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AI Integration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97189" y="5086350"/>
            <a:ext cx="4009236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integration of AI technologies will enhance the platform's capabilities, allowing for more efficient candidate matching and risk assessment processes, significantly improving overall functionality.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92968" y="4410075"/>
            <a:ext cx="17607376" cy="0"/>
          </a:xfrm>
          <a:prstGeom prst="line">
            <a:avLst/>
          </a:prstGeom>
          <a:ln w="19050" cap="flat">
            <a:solidFill>
              <a:srgbClr val="E8EFF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669118" y="4248150"/>
            <a:ext cx="323850" cy="323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983154" y="4248150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297189" y="4248150"/>
            <a:ext cx="323850" cy="323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3611225" y="4248150"/>
            <a:ext cx="323850" cy="323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666750" y="809625"/>
            <a:ext cx="169545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Project Timeline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0CE38893-BCBB-DC21-45BA-D1680F4FE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9650428"/>
            <a:ext cx="8991600" cy="498459"/>
          </a:xfrm>
        </p:spPr>
        <p:txBody>
          <a:bodyPr/>
          <a:lstStyle/>
          <a:p>
            <a:r>
              <a:rPr lang="en-US" sz="1800" b="1" dirty="0"/>
              <a:t>Group-07 (Nawsin Hossain </a:t>
            </a:r>
            <a:r>
              <a:rPr lang="en-US" sz="1800" b="1" dirty="0" err="1"/>
              <a:t>Barta</a:t>
            </a:r>
            <a:r>
              <a:rPr lang="en-US" sz="1800" b="1" dirty="0"/>
              <a:t>, </a:t>
            </a:r>
            <a:r>
              <a:rPr lang="en-US" sz="1800" b="1" dirty="0" err="1"/>
              <a:t>Nafia</a:t>
            </a:r>
            <a:r>
              <a:rPr lang="en-US" sz="1800" b="1" dirty="0"/>
              <a:t> Haque </a:t>
            </a:r>
            <a:r>
              <a:rPr lang="en-US" sz="1800" b="1" dirty="0" err="1"/>
              <a:t>Muskan</a:t>
            </a:r>
            <a:r>
              <a:rPr lang="en-US" sz="1800" b="1" dirty="0"/>
              <a:t>, Md. Zarif Hossain </a:t>
            </a:r>
            <a:r>
              <a:rPr lang="en-US" sz="1800" b="1" dirty="0" err="1"/>
              <a:t>Alvi</a:t>
            </a:r>
            <a:r>
              <a:rPr lang="en-US" sz="1800" b="1" dirty="0"/>
              <a:t>  </a:t>
            </a:r>
          </a:p>
          <a:p>
            <a:r>
              <a:rPr lang="en-US" sz="1800" b="1" dirty="0"/>
              <a:t>and </a:t>
            </a:r>
            <a:r>
              <a:rPr lang="en-US" sz="1800" b="1" dirty="0" err="1"/>
              <a:t>Afridur</a:t>
            </a:r>
            <a:r>
              <a:rPr lang="en-US" sz="1800" b="1" dirty="0"/>
              <a:t> Rahman Khan </a:t>
            </a:r>
            <a:r>
              <a:rPr lang="en-US" sz="1800" b="1" dirty="0" err="1"/>
              <a:t>Mim</a:t>
            </a:r>
            <a:r>
              <a:rPr lang="en-US" sz="1800" b="1" dirty="0"/>
              <a:t>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A1F3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Mission and Vision of SafeHire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4381500"/>
            <a:ext cx="6886575" cy="181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 dirty="0" err="1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SafeHire</a:t>
            </a:r>
            <a:r>
              <a:rPr lang="en-US" sz="2499" u="none" strike="noStrike" spc="-37" dirty="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aims to create a </a:t>
            </a:r>
            <a:r>
              <a:rPr lang="en-US" sz="2499" b="1" u="none" strike="noStrike" spc="-37" dirty="0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hassle-free and secure hiring environment</a:t>
            </a:r>
            <a:r>
              <a:rPr lang="en-US" sz="2499" u="none" strike="noStrike" spc="-37" dirty="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by ensuring transparency and trust. Our vision is to set the standard for service workforce hiring across local and national levels.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5F871F-132F-5EB1-2D25-9068494B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4198" y="9512300"/>
            <a:ext cx="7886700" cy="577851"/>
          </a:xfrm>
        </p:spPr>
        <p:txBody>
          <a:bodyPr/>
          <a:lstStyle/>
          <a:p>
            <a:r>
              <a:rPr lang="en-US" sz="1800" b="1" dirty="0"/>
              <a:t>Group-07 (Nawsin Hossain </a:t>
            </a:r>
            <a:r>
              <a:rPr lang="en-US" sz="1800" b="1" dirty="0" err="1"/>
              <a:t>Barta</a:t>
            </a:r>
            <a:r>
              <a:rPr lang="en-US" sz="1800" b="1" dirty="0"/>
              <a:t>, </a:t>
            </a:r>
            <a:r>
              <a:rPr lang="en-US" sz="1800" b="1" dirty="0" err="1"/>
              <a:t>Nafia</a:t>
            </a:r>
            <a:r>
              <a:rPr lang="en-US" sz="1800" b="1" dirty="0"/>
              <a:t> Haque </a:t>
            </a:r>
            <a:r>
              <a:rPr lang="en-US" sz="1800" b="1" dirty="0" err="1"/>
              <a:t>Muskan</a:t>
            </a:r>
            <a:r>
              <a:rPr lang="en-US" sz="1800" b="1" dirty="0"/>
              <a:t>, Md. Zarif Hossain </a:t>
            </a:r>
            <a:r>
              <a:rPr lang="en-US" sz="1800" b="1" dirty="0" err="1"/>
              <a:t>Alvi</a:t>
            </a:r>
            <a:r>
              <a:rPr lang="en-US" sz="1800" b="1" dirty="0"/>
              <a:t> and </a:t>
            </a:r>
            <a:r>
              <a:rPr lang="en-US" sz="1800" b="1" dirty="0" err="1"/>
              <a:t>Afridur</a:t>
            </a:r>
            <a:r>
              <a:rPr lang="en-US" sz="1800" b="1" dirty="0"/>
              <a:t> Rahman Khan </a:t>
            </a:r>
            <a:r>
              <a:rPr lang="en-US" sz="1800" b="1" dirty="0" err="1"/>
              <a:t>Mim</a:t>
            </a:r>
            <a:r>
              <a:rPr lang="en-US" sz="1300" b="1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1A27B3-8D39-4854-BE31-6BEB3C240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63" y="774699"/>
            <a:ext cx="8737601" cy="87376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9118" y="3357562"/>
            <a:ext cx="400765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Web Platform Launch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9118" y="5086350"/>
            <a:ext cx="4007657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initial phase involves launching the SafeHire web platform, providing users with an efficient interface for secure service hiring and access to AI-driven features.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81575" y="3357562"/>
            <a:ext cx="4010025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Mobile Application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16434" y="3313907"/>
            <a:ext cx="400310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Subscription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81575" y="5086350"/>
            <a:ext cx="4010025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Following the web platform, a mobile application will be developed, ensuring accessibility for users on-the-go and enhancing the overall user experience for hiring services.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11225" y="5086350"/>
            <a:ext cx="4003106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Finally, SafeHire aims to introduce a subscription-based revenue model, providing sustained funding for continuous improvement and expansion of services and features offered on the platform.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96400" y="3357562"/>
            <a:ext cx="380784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Scale Workforce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97189" y="5086350"/>
            <a:ext cx="4009236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Once the platform and app are established, efforts will focus on scaling the workforce capabilities to accommodate a larger pool of service providers and employers.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92968" y="4410075"/>
            <a:ext cx="17607376" cy="0"/>
          </a:xfrm>
          <a:prstGeom prst="line">
            <a:avLst/>
          </a:prstGeom>
          <a:ln w="19050" cap="flat">
            <a:solidFill>
              <a:srgbClr val="E8EFF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669118" y="4248150"/>
            <a:ext cx="323850" cy="323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983154" y="4248150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297189" y="4248150"/>
            <a:ext cx="323850" cy="323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3611225" y="4248150"/>
            <a:ext cx="323850" cy="323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666750" y="809625"/>
            <a:ext cx="169545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Future Roadmap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8818A2DE-BC66-0C6E-6CB5-EE10DEA4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400" y="9477375"/>
            <a:ext cx="8763000" cy="584174"/>
          </a:xfrm>
        </p:spPr>
        <p:txBody>
          <a:bodyPr/>
          <a:lstStyle/>
          <a:p>
            <a:r>
              <a:rPr lang="en-US" sz="1800" b="1" dirty="0"/>
              <a:t>Group-07 (Nawsin Hossain </a:t>
            </a:r>
            <a:r>
              <a:rPr lang="en-US" sz="1800" b="1" dirty="0" err="1"/>
              <a:t>Barta</a:t>
            </a:r>
            <a:r>
              <a:rPr lang="en-US" sz="1800" b="1" dirty="0"/>
              <a:t>, </a:t>
            </a:r>
            <a:r>
              <a:rPr lang="en-US" sz="1800" b="1" dirty="0" err="1"/>
              <a:t>Nafia</a:t>
            </a:r>
            <a:r>
              <a:rPr lang="en-US" sz="1800" b="1" dirty="0"/>
              <a:t> Haque </a:t>
            </a:r>
            <a:r>
              <a:rPr lang="en-US" sz="1800" b="1" dirty="0" err="1"/>
              <a:t>Muskan</a:t>
            </a:r>
            <a:r>
              <a:rPr lang="en-US" sz="1800" b="1" dirty="0"/>
              <a:t>, Md. Zarif Hossain </a:t>
            </a:r>
            <a:r>
              <a:rPr lang="en-US" sz="1800" b="1" dirty="0" err="1"/>
              <a:t>Alvi</a:t>
            </a:r>
            <a:r>
              <a:rPr lang="en-US" sz="1800" b="1" dirty="0"/>
              <a:t> and</a:t>
            </a:r>
          </a:p>
          <a:p>
            <a:r>
              <a:rPr lang="en-US" sz="1800" b="1" dirty="0"/>
              <a:t> </a:t>
            </a:r>
            <a:r>
              <a:rPr lang="en-US" sz="1800" b="1" dirty="0" err="1"/>
              <a:t>Afridur</a:t>
            </a:r>
            <a:r>
              <a:rPr lang="en-US" sz="1800" b="1" dirty="0"/>
              <a:t> Rahman Khan </a:t>
            </a:r>
            <a:r>
              <a:rPr lang="en-US" sz="1800" b="1" dirty="0" err="1"/>
              <a:t>Mim</a:t>
            </a:r>
            <a:r>
              <a:rPr lang="en-US" sz="1300" b="1" dirty="0"/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884</Words>
  <Application>Microsoft Office PowerPoint</Application>
  <PresentationFormat>Custom</PresentationFormat>
  <Paragraphs>76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IBM Plex Sans</vt:lpstr>
      <vt:lpstr>Georgia Pro Condensed</vt:lpstr>
      <vt:lpstr>Helvetica World</vt:lpstr>
      <vt:lpstr>Helvetica World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SafeHire: An AI Assistant</dc:title>
  <dc:creator>ASUS</dc:creator>
  <dc:description>Presentation - SafeHire: An AI Assistant</dc:description>
  <cp:lastModifiedBy>Nawsin Hossain</cp:lastModifiedBy>
  <cp:revision>5</cp:revision>
  <dcterms:created xsi:type="dcterms:W3CDTF">2006-08-16T00:00:00Z</dcterms:created>
  <dcterms:modified xsi:type="dcterms:W3CDTF">2026-02-15T13:41:35Z</dcterms:modified>
  <dc:identifier>DAHAwzLgaA4</dc:identifier>
</cp:coreProperties>
</file>